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0305CB-0148-4F4C-A6D1-8758DECEC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EAEAF9-F54E-4251-A39A-435DC49F1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59E3B-C536-463C-A6B9-BC62A0A13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3E40-A08F-44B3-8AB7-C39744CD91A1}" type="datetimeFigureOut">
              <a:rPr lang="es-EC" smtClean="0"/>
              <a:t>12/6/2024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427228-0ACF-4815-8E4A-8FD865D5E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28E763-61AA-4FDF-B363-6CD4E994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1A8C-A2F5-41B4-86EC-02F1332393D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59654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5CB3C-20C7-474C-A268-4079318C6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53A216C-5D6A-4487-8919-620ED287B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21E21D-B05A-4855-A78C-B4E4911D4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3E40-A08F-44B3-8AB7-C39744CD91A1}" type="datetimeFigureOut">
              <a:rPr lang="es-EC" smtClean="0"/>
              <a:t>12/6/2024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2D2620-708E-460A-902E-D34D37AD3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3EF-ABB7-4A07-85FB-D732AB6E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1A8C-A2F5-41B4-86EC-02F1332393D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94587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D5185F-5746-4086-8C2F-3DDEB5B6E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4849E1-9B0D-441C-B768-7979A593E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FCD0B1-DC3A-45A0-A24C-A8676E1FB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3E40-A08F-44B3-8AB7-C39744CD91A1}" type="datetimeFigureOut">
              <a:rPr lang="es-EC" smtClean="0"/>
              <a:t>12/6/2024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ACF2B4-3E2C-40EB-8C2F-C69FA05D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404E69-87A0-4703-9EEA-0C282D86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1A8C-A2F5-41B4-86EC-02F1332393D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75190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5B40C-8F23-46FC-AD0F-B75F536B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C10E3E-2399-4292-9310-616010B1F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0AD939-C1D4-490D-89F5-82BF4DEAB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3E40-A08F-44B3-8AB7-C39744CD91A1}" type="datetimeFigureOut">
              <a:rPr lang="es-EC" smtClean="0"/>
              <a:t>12/6/2024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B1735-B270-4C2A-A4D4-C0D5836FE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77ACA0-F902-4604-BD9F-A7279E42C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1A8C-A2F5-41B4-86EC-02F1332393D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32675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F0D346-1FD5-410C-ADF3-0D92F186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5226A4-6CAC-49B0-9600-A99E54934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5553A6-C78B-415B-9198-2A7C3634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3E40-A08F-44B3-8AB7-C39744CD91A1}" type="datetimeFigureOut">
              <a:rPr lang="es-EC" smtClean="0"/>
              <a:t>12/6/2024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92DB80-614E-4DC9-BEA2-C81335306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40B4A3-6EAF-4376-8575-CBD62467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1A8C-A2F5-41B4-86EC-02F1332393D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31389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8A6D5-5ECC-49D6-8C52-531A885D9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D15A55-A90B-4FA0-970E-7F8710C455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43FF952-A110-492C-B41C-320A222F9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573200-21F8-4299-BAF6-445FAB450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3E40-A08F-44B3-8AB7-C39744CD91A1}" type="datetimeFigureOut">
              <a:rPr lang="es-EC" smtClean="0"/>
              <a:t>12/6/2024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9E22AB-2938-4FF2-8227-08C345BFE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D10150-A7E6-4756-B50F-7009A90A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1A8C-A2F5-41B4-86EC-02F1332393D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60435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E2B18-D2B4-4667-AA5A-D0021B431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773FAE-154C-448A-A536-A7D4E0399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CD443D-DBCA-4A21-B98A-B22FC0D56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C1530F6-9FF5-4517-BD67-84EFA1FEE6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93811FE-E823-4E73-8D63-0E11BE8F0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1FFEA3D-A1BF-4B43-8955-5167F86CE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3E40-A08F-44B3-8AB7-C39744CD91A1}" type="datetimeFigureOut">
              <a:rPr lang="es-EC" smtClean="0"/>
              <a:t>12/6/2024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47AD623-5079-4F8C-B71B-30E6B582C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985C19-1AE2-42B2-8F88-27EE22317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1A8C-A2F5-41B4-86EC-02F1332393D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6368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1B384-2E5E-49FD-B308-30ED901F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1A8037E-86D8-4AC3-8DBF-A7DB03AC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3E40-A08F-44B3-8AB7-C39744CD91A1}" type="datetimeFigureOut">
              <a:rPr lang="es-EC" smtClean="0"/>
              <a:t>12/6/2024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A18F8F-581D-4C2D-9C55-4CB924F89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AD307C-A085-4B4A-9501-A53996E4A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1A8C-A2F5-41B4-86EC-02F1332393D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388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C538286-9163-4B25-AC9A-C0C43650D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3E40-A08F-44B3-8AB7-C39744CD91A1}" type="datetimeFigureOut">
              <a:rPr lang="es-EC" smtClean="0"/>
              <a:t>12/6/2024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4F766AE-02FD-4D77-90AD-B1DB3AA1B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475BD1-BBB8-4A92-8836-1F686E839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1A8C-A2F5-41B4-86EC-02F1332393D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7010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C4DD1-B467-47BB-AB4E-E2B96DD84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E3B5AF-7867-47EA-BAA2-ABE1DC5E3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E45A67-D5DA-433C-B10A-2078BB33C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E06D90-A073-4980-8FE8-CA773778C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3E40-A08F-44B3-8AB7-C39744CD91A1}" type="datetimeFigureOut">
              <a:rPr lang="es-EC" smtClean="0"/>
              <a:t>12/6/2024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AFB132-CC33-4ABD-BCD5-81D821149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0DC39FD-EB20-40D6-A8F4-966FCF2E3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1A8C-A2F5-41B4-86EC-02F1332393D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4069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863F85-18C7-4422-86C9-50DAD23A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03B5742-6D43-429F-9390-66F28C06B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ABEFD60-8318-4502-9879-C57E564AA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41B7BBA-6492-4B63-ADC6-BBAD9F867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3E40-A08F-44B3-8AB7-C39744CD91A1}" type="datetimeFigureOut">
              <a:rPr lang="es-EC" smtClean="0"/>
              <a:t>12/6/2024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EF1E44-E55B-44A6-BE98-6F0E0562D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91156D-B20E-472E-AE59-B6B2ABAFC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F1A8C-A2F5-41B4-86EC-02F1332393D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03757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61AB6E4-5363-43B1-A076-F08108F60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4D88F3-851B-480A-8898-2F0CF6154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2A71A5-D2C5-42A7-9D3D-96136D8E1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13E40-A08F-44B3-8AB7-C39744CD91A1}" type="datetimeFigureOut">
              <a:rPr lang="es-EC" smtClean="0"/>
              <a:t>12/6/2024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597047-6FDB-4A8E-8E04-95D7FDAE8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7E6B7C-AB3D-4C33-8A07-5633153A5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F1A8C-A2F5-41B4-86EC-02F1332393D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35359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ista del edificio con arquitectura de estilo dibujos animados | Foto Gratis">
            <a:extLst>
              <a:ext uri="{FF2B5EF4-FFF2-40B4-BE49-F238E27FC236}">
                <a16:creationId xmlns:a16="http://schemas.microsoft.com/office/drawing/2014/main" id="{774F395E-3F9D-41CF-B887-9602D8E4C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98" y="1630949"/>
            <a:ext cx="2473651" cy="359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3C2FAFE-86CD-44AA-BE20-5947C0455872}"/>
              </a:ext>
            </a:extLst>
          </p:cNvPr>
          <p:cNvSpPr txBox="1"/>
          <p:nvPr/>
        </p:nvSpPr>
        <p:spPr>
          <a:xfrm>
            <a:off x="788458" y="4773268"/>
            <a:ext cx="13085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Edificio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Matriz </a:t>
            </a:r>
          </a:p>
          <a:p>
            <a:pPr algn="ctr"/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INTESUD</a:t>
            </a:r>
          </a:p>
          <a:p>
            <a:pPr algn="ctr"/>
            <a:endParaRPr lang="es-EC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Av. 10 de agosto</a:t>
            </a:r>
          </a:p>
          <a:p>
            <a:pPr algn="ctr"/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N34-97 y Av. Atahualpa</a:t>
            </a:r>
          </a:p>
          <a:p>
            <a:pPr algn="ctr"/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Quito – Ecuador</a:t>
            </a:r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2D288BB9-EC3E-44DD-8799-61588DFD2376}"/>
              </a:ext>
            </a:extLst>
          </p:cNvPr>
          <p:cNvSpPr/>
          <p:nvPr/>
        </p:nvSpPr>
        <p:spPr>
          <a:xfrm>
            <a:off x="2191512" y="223520"/>
            <a:ext cx="329649" cy="6410960"/>
          </a:xfrm>
          <a:prstGeom prst="leftBrace">
            <a:avLst>
              <a:gd name="adj1" fmla="val 60728"/>
              <a:gd name="adj2" fmla="val 498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>
              <a:solidFill>
                <a:sysClr val="windowText" lastClr="000000"/>
              </a:solidFill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B32EAC24-7F9D-47AC-9AEF-19CE86EE3C48}"/>
              </a:ext>
            </a:extLst>
          </p:cNvPr>
          <p:cNvGrpSpPr/>
          <p:nvPr/>
        </p:nvGrpSpPr>
        <p:grpSpPr>
          <a:xfrm>
            <a:off x="2544384" y="2457584"/>
            <a:ext cx="1488293" cy="2039119"/>
            <a:chOff x="2444716" y="2219959"/>
            <a:chExt cx="1488293" cy="2039119"/>
          </a:xfrm>
        </p:grpSpPr>
        <p:pic>
          <p:nvPicPr>
            <p:cNvPr id="2052" name="Picture 4" descr="Imágenes de Nube Internet Icono - Descarga gratuita en Freepik">
              <a:extLst>
                <a:ext uri="{FF2B5EF4-FFF2-40B4-BE49-F238E27FC236}">
                  <a16:creationId xmlns:a16="http://schemas.microsoft.com/office/drawing/2014/main" id="{96DB7A1C-E367-4114-BC37-CED49DC66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1161" y="2219959"/>
              <a:ext cx="1335405" cy="1335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97A3D98-D929-4189-9ABE-7C23A6A4110A}"/>
                </a:ext>
              </a:extLst>
            </p:cNvPr>
            <p:cNvSpPr txBox="1"/>
            <p:nvPr/>
          </p:nvSpPr>
          <p:spPr>
            <a:xfrm>
              <a:off x="2444716" y="3243415"/>
              <a:ext cx="14882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Internet</a:t>
              </a:r>
            </a:p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s-EC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Proveedor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NETLIFE</a:t>
              </a: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lang="es-EC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servicio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de 100Mbps</a:t>
              </a:r>
              <a:endParaRPr lang="es-EC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3E989033-EF04-44BE-918C-88F6C023396F}"/>
              </a:ext>
            </a:extLst>
          </p:cNvPr>
          <p:cNvGrpSpPr/>
          <p:nvPr/>
        </p:nvGrpSpPr>
        <p:grpSpPr>
          <a:xfrm>
            <a:off x="4275254" y="1960341"/>
            <a:ext cx="1533587" cy="2937311"/>
            <a:chOff x="2517962" y="3405617"/>
            <a:chExt cx="1533587" cy="2937311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CC7F3FF3-4E36-48E4-B193-3B2A33549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3555" y="3405617"/>
              <a:ext cx="1477994" cy="1477994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82AEB874-A71B-442C-8067-C27F55FB6073}"/>
                </a:ext>
              </a:extLst>
            </p:cNvPr>
            <p:cNvSpPr txBox="1"/>
            <p:nvPr/>
          </p:nvSpPr>
          <p:spPr>
            <a:xfrm>
              <a:off x="2517962" y="4773268"/>
              <a:ext cx="148829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Router Huawei</a:t>
              </a: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EG8145V5</a:t>
              </a:r>
            </a:p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WAN UpDown 100Mbps</a:t>
              </a: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 LAN Red Ethernet 10/100 Mbps</a:t>
              </a: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192.168.100.1/24</a:t>
              </a:r>
              <a:endParaRPr lang="es-EC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Abrir llave 13">
            <a:extLst>
              <a:ext uri="{FF2B5EF4-FFF2-40B4-BE49-F238E27FC236}">
                <a16:creationId xmlns:a16="http://schemas.microsoft.com/office/drawing/2014/main" id="{BAB5F1B5-F5D9-44B0-956A-12E5D09E2DC7}"/>
              </a:ext>
            </a:extLst>
          </p:cNvPr>
          <p:cNvSpPr/>
          <p:nvPr/>
        </p:nvSpPr>
        <p:spPr>
          <a:xfrm>
            <a:off x="5931175" y="1023812"/>
            <a:ext cx="329649" cy="4810371"/>
          </a:xfrm>
          <a:prstGeom prst="leftBrace">
            <a:avLst>
              <a:gd name="adj1" fmla="val 51482"/>
              <a:gd name="adj2" fmla="val 498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 dirty="0">
              <a:solidFill>
                <a:sysClr val="windowText" lastClr="000000"/>
              </a:solidFill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4738662-2E68-4262-956C-FD337C69EBD4}"/>
              </a:ext>
            </a:extLst>
          </p:cNvPr>
          <p:cNvGrpSpPr/>
          <p:nvPr/>
        </p:nvGrpSpPr>
        <p:grpSpPr>
          <a:xfrm>
            <a:off x="6441775" y="2314528"/>
            <a:ext cx="1488293" cy="2077016"/>
            <a:chOff x="4534677" y="1897699"/>
            <a:chExt cx="1488293" cy="2077016"/>
          </a:xfrm>
        </p:grpSpPr>
        <p:pic>
          <p:nvPicPr>
            <p:cNvPr id="2056" name="Picture 8" descr="Icono de vector isométrico aislado de rack de servidor, equipo para  computación en la nube y almacenamiento de información | Vector Gratis">
              <a:extLst>
                <a:ext uri="{FF2B5EF4-FFF2-40B4-BE49-F238E27FC236}">
                  <a16:creationId xmlns:a16="http://schemas.microsoft.com/office/drawing/2014/main" id="{4B393207-2A22-4854-BCEF-36F6FE779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194" y="1897699"/>
              <a:ext cx="1067261" cy="2074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E400360E-96CC-422A-AAA8-0E002EA3EC4E}"/>
                </a:ext>
              </a:extLst>
            </p:cNvPr>
            <p:cNvSpPr txBox="1"/>
            <p:nvPr/>
          </p:nvSpPr>
          <p:spPr>
            <a:xfrm>
              <a:off x="4534677" y="3697716"/>
              <a:ext cx="1488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Rack del </a:t>
              </a:r>
              <a:r>
                <a:rPr lang="es-EC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piso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lang="es-EC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8F905D0F-77B9-4CD3-A04A-6F68D9F3BD30}"/>
              </a:ext>
            </a:extLst>
          </p:cNvPr>
          <p:cNvGrpSpPr/>
          <p:nvPr/>
        </p:nvGrpSpPr>
        <p:grpSpPr>
          <a:xfrm>
            <a:off x="8017723" y="2499963"/>
            <a:ext cx="1488293" cy="1644651"/>
            <a:chOff x="4563405" y="3405617"/>
            <a:chExt cx="1488293" cy="1644651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80723A5D-ADE4-4E31-BE78-38D6C17FD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050" y="3405617"/>
              <a:ext cx="1268277" cy="1268277"/>
            </a:xfrm>
            <a:prstGeom prst="rect">
              <a:avLst/>
            </a:prstGeom>
          </p:spPr>
        </p:pic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68B74027-1107-43C7-B5EB-FC40A4BA6F9E}"/>
                </a:ext>
              </a:extLst>
            </p:cNvPr>
            <p:cNvSpPr txBox="1"/>
            <p:nvPr/>
          </p:nvSpPr>
          <p:spPr>
            <a:xfrm>
              <a:off x="4563405" y="4588603"/>
              <a:ext cx="1488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Router del parqueadero</a:t>
              </a:r>
              <a:endParaRPr lang="es-EC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Abrir llave 20">
            <a:extLst>
              <a:ext uri="{FF2B5EF4-FFF2-40B4-BE49-F238E27FC236}">
                <a16:creationId xmlns:a16="http://schemas.microsoft.com/office/drawing/2014/main" id="{C148A1CD-1067-4F37-955F-68CBD8D8A395}"/>
              </a:ext>
            </a:extLst>
          </p:cNvPr>
          <p:cNvSpPr/>
          <p:nvPr/>
        </p:nvSpPr>
        <p:spPr>
          <a:xfrm>
            <a:off x="9689031" y="2104249"/>
            <a:ext cx="329649" cy="2649499"/>
          </a:xfrm>
          <a:prstGeom prst="leftBrace">
            <a:avLst>
              <a:gd name="adj1" fmla="val 51482"/>
              <a:gd name="adj2" fmla="val 498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>
              <a:solidFill>
                <a:sysClr val="windowText" lastClr="000000"/>
              </a:solidFill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AF65F633-63C3-42DA-9DD4-A0335C9E46C4}"/>
              </a:ext>
            </a:extLst>
          </p:cNvPr>
          <p:cNvGrpSpPr/>
          <p:nvPr/>
        </p:nvGrpSpPr>
        <p:grpSpPr>
          <a:xfrm>
            <a:off x="10000488" y="2314529"/>
            <a:ext cx="1488293" cy="2182174"/>
            <a:chOff x="6277719" y="1962441"/>
            <a:chExt cx="1488293" cy="2182174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7B5178F5-74E8-4E49-8708-237279458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30779" y="2492397"/>
              <a:ext cx="2182174" cy="1122261"/>
            </a:xfrm>
            <a:prstGeom prst="rect">
              <a:avLst/>
            </a:prstGeom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ADD78EB4-77E5-4719-8F24-5F28711C2016}"/>
                </a:ext>
              </a:extLst>
            </p:cNvPr>
            <p:cNvSpPr txBox="1"/>
            <p:nvPr/>
          </p:nvSpPr>
          <p:spPr>
            <a:xfrm>
              <a:off x="6277719" y="3840160"/>
              <a:ext cx="1488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EspServer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162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D669F66C-C4C4-4BB9-8E6C-37A20A173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768709"/>
              </p:ext>
            </p:extLst>
          </p:nvPr>
        </p:nvGraphicFramePr>
        <p:xfrm>
          <a:off x="1428268" y="2350124"/>
          <a:ext cx="3733800" cy="195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" r:id="rId3" imgW="3733560" imgH="1953720" progId="">
                  <p:embed/>
                </p:oleObj>
              </mc:Choice>
              <mc:Fallback>
                <p:oleObj r:id="rId3" imgW="3733560" imgH="1953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8268" y="2350124"/>
                        <a:ext cx="3733800" cy="1954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1689288F-D9C2-4EBA-B4B1-DCC014796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9436">
            <a:off x="5570380" y="738298"/>
            <a:ext cx="1122375" cy="16631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82F976B-47B1-47B8-9673-D2EEB40AA9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73023">
            <a:off x="5446035" y="3924874"/>
            <a:ext cx="1122375" cy="166315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E153F1F-9CFE-4A86-99C3-EF0ACA369EFF}"/>
              </a:ext>
            </a:extLst>
          </p:cNvPr>
          <p:cNvSpPr txBox="1"/>
          <p:nvPr/>
        </p:nvSpPr>
        <p:spPr>
          <a:xfrm>
            <a:off x="2734322" y="4507876"/>
            <a:ext cx="1180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SERVIDOR</a:t>
            </a:r>
            <a:endParaRPr lang="es-EC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C0199E3-1AB2-40F6-BB7A-6FE51A7C570F}"/>
              </a:ext>
            </a:extLst>
          </p:cNvPr>
          <p:cNvSpPr txBox="1"/>
          <p:nvPr/>
        </p:nvSpPr>
        <p:spPr>
          <a:xfrm>
            <a:off x="7111227" y="438314"/>
            <a:ext cx="2524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IPv4: DHCP</a:t>
            </a:r>
          </a:p>
          <a:p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NetMask: 255.255.255.0</a:t>
            </a:r>
          </a:p>
          <a:p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Gateway: 192.168.8.1</a:t>
            </a:r>
          </a:p>
          <a:p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1: 192.168.8.1</a:t>
            </a:r>
          </a:p>
          <a:p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2: 8.8.8.8</a:t>
            </a:r>
          </a:p>
          <a:p>
            <a:endParaRPr lang="es-EC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Servicios ofrecidos de red: DHCP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6A50C7C-5E8D-4333-97E4-4ABA712CA5B2}"/>
              </a:ext>
            </a:extLst>
          </p:cNvPr>
          <p:cNvSpPr txBox="1"/>
          <p:nvPr/>
        </p:nvSpPr>
        <p:spPr>
          <a:xfrm>
            <a:off x="6933238" y="4646375"/>
            <a:ext cx="2524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EspServer</a:t>
            </a:r>
          </a:p>
          <a:p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que genera: 192.168.4.0/24</a:t>
            </a:r>
          </a:p>
          <a:p>
            <a:endParaRPr lang="es-EC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IPv4: 192.168.4.1</a:t>
            </a:r>
          </a:p>
          <a:p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NetMask: 255.255.255.0</a:t>
            </a:r>
          </a:p>
          <a:p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Gateway: 192.168.4.1</a:t>
            </a:r>
          </a:p>
          <a:p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1: 192.168.4.1</a:t>
            </a:r>
          </a:p>
          <a:p>
            <a:endParaRPr lang="es-EC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Servicios ofrecidos de red: HTTP, TCP, UDP, DNS, DHCP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5F0B92-CB0B-4E60-B09B-3D269C3B679E}"/>
              </a:ext>
            </a:extLst>
          </p:cNvPr>
          <p:cNvSpPr txBox="1"/>
          <p:nvPr/>
        </p:nvSpPr>
        <p:spPr>
          <a:xfrm>
            <a:off x="4668398" y="5964849"/>
            <a:ext cx="1180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Wifi levantada por el servidor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19D304B-9438-4E99-A4E9-B3DA9EFF758C}"/>
              </a:ext>
            </a:extLst>
          </p:cNvPr>
          <p:cNvCxnSpPr>
            <a:stCxn id="12" idx="0"/>
            <a:endCxn id="8" idx="0"/>
          </p:cNvCxnSpPr>
          <p:nvPr/>
        </p:nvCxnSpPr>
        <p:spPr>
          <a:xfrm flipV="1">
            <a:off x="5258763" y="5427354"/>
            <a:ext cx="257125" cy="537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5EE3365-78A4-484D-9CDF-8198042D2609}"/>
              </a:ext>
            </a:extLst>
          </p:cNvPr>
          <p:cNvSpPr txBox="1"/>
          <p:nvPr/>
        </p:nvSpPr>
        <p:spPr>
          <a:xfrm>
            <a:off x="3752605" y="487871"/>
            <a:ext cx="1180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Wifi a la que se conecta el servidor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4C8E9F3-AAD2-4A5C-A124-D84F9DC2BD46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933335" y="811037"/>
            <a:ext cx="520116" cy="41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503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A065831F-8420-435F-ABBB-7429A581B59E}"/>
              </a:ext>
            </a:extLst>
          </p:cNvPr>
          <p:cNvGrpSpPr/>
          <p:nvPr/>
        </p:nvGrpSpPr>
        <p:grpSpPr>
          <a:xfrm>
            <a:off x="-53340" y="2096491"/>
            <a:ext cx="1488293" cy="2182174"/>
            <a:chOff x="6277719" y="1962441"/>
            <a:chExt cx="1488293" cy="2182174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B67A489-D204-49E0-9F69-1C6A50599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30779" y="2492397"/>
              <a:ext cx="2182174" cy="1122261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BB46C21C-3113-4BAE-A2BA-1B6DC253E273}"/>
                </a:ext>
              </a:extLst>
            </p:cNvPr>
            <p:cNvSpPr txBox="1"/>
            <p:nvPr/>
          </p:nvSpPr>
          <p:spPr>
            <a:xfrm>
              <a:off x="6277719" y="3840160"/>
              <a:ext cx="1488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EspServer</a:t>
              </a:r>
            </a:p>
          </p:txBody>
        </p:sp>
      </p:grpSp>
      <p:sp>
        <p:nvSpPr>
          <p:cNvPr id="7" name="Abrir llave 6">
            <a:extLst>
              <a:ext uri="{FF2B5EF4-FFF2-40B4-BE49-F238E27FC236}">
                <a16:creationId xmlns:a16="http://schemas.microsoft.com/office/drawing/2014/main" id="{4FA04B86-3490-4139-9FE3-08E331726C3F}"/>
              </a:ext>
            </a:extLst>
          </p:cNvPr>
          <p:cNvSpPr/>
          <p:nvPr/>
        </p:nvSpPr>
        <p:spPr>
          <a:xfrm>
            <a:off x="1200251" y="1519053"/>
            <a:ext cx="310547" cy="3391254"/>
          </a:xfrm>
          <a:prstGeom prst="leftBrace">
            <a:avLst>
              <a:gd name="adj1" fmla="val 51482"/>
              <a:gd name="adj2" fmla="val 498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>
              <a:solidFill>
                <a:sysClr val="windowText" lastClr="000000"/>
              </a:solidFill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5503728-94D6-4611-B7E3-2E858ED3C9E9}"/>
              </a:ext>
            </a:extLst>
          </p:cNvPr>
          <p:cNvGrpSpPr/>
          <p:nvPr/>
        </p:nvGrpSpPr>
        <p:grpSpPr>
          <a:xfrm>
            <a:off x="1598529" y="2388329"/>
            <a:ext cx="2208115" cy="2228758"/>
            <a:chOff x="1934625" y="1377388"/>
            <a:chExt cx="3124242" cy="2887307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5DAC8F83-BB00-41CA-9A0D-BB9F16080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625" y="1377388"/>
              <a:ext cx="3124242" cy="1938759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02F6BC0-C595-489C-9139-625B14F1A9C4}"/>
                </a:ext>
              </a:extLst>
            </p:cNvPr>
            <p:cNvSpPr txBox="1"/>
            <p:nvPr/>
          </p:nvSpPr>
          <p:spPr>
            <a:xfrm>
              <a:off x="2325122" y="3427387"/>
              <a:ext cx="2447392" cy="837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Módulo 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individual</a:t>
              </a:r>
            </a:p>
            <a:p>
              <a:pPr algn="ctr"/>
              <a:r>
                <a:rPr lang="es-EC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Cliente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de la red del </a:t>
              </a:r>
              <a:r>
                <a:rPr lang="es-EC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servidor</a:t>
              </a:r>
            </a:p>
          </p:txBody>
        </p:sp>
      </p:grpSp>
      <p:sp>
        <p:nvSpPr>
          <p:cNvPr id="12" name="Abrir llave 11">
            <a:extLst>
              <a:ext uri="{FF2B5EF4-FFF2-40B4-BE49-F238E27FC236}">
                <a16:creationId xmlns:a16="http://schemas.microsoft.com/office/drawing/2014/main" id="{D500E306-D627-4106-8B3A-F0C912CC687F}"/>
              </a:ext>
            </a:extLst>
          </p:cNvPr>
          <p:cNvSpPr/>
          <p:nvPr/>
        </p:nvSpPr>
        <p:spPr>
          <a:xfrm>
            <a:off x="3885640" y="1474945"/>
            <a:ext cx="310547" cy="3391254"/>
          </a:xfrm>
          <a:prstGeom prst="leftBrace">
            <a:avLst>
              <a:gd name="adj1" fmla="val 51482"/>
              <a:gd name="adj2" fmla="val 498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>
              <a:solidFill>
                <a:sysClr val="windowText" lastClr="000000"/>
              </a:solidFill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2417468A-36C7-4672-A5AC-FEE2DAD722D4}"/>
              </a:ext>
            </a:extLst>
          </p:cNvPr>
          <p:cNvGrpSpPr/>
          <p:nvPr/>
        </p:nvGrpSpPr>
        <p:grpSpPr>
          <a:xfrm>
            <a:off x="4196188" y="1641652"/>
            <a:ext cx="3567022" cy="3313554"/>
            <a:chOff x="5101490" y="1641652"/>
            <a:chExt cx="3567022" cy="3313554"/>
          </a:xfrm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6DE4E04E-EC17-4603-A3D0-202A1F6207F6}"/>
                </a:ext>
              </a:extLst>
            </p:cNvPr>
            <p:cNvGrpSpPr/>
            <p:nvPr/>
          </p:nvGrpSpPr>
          <p:grpSpPr>
            <a:xfrm>
              <a:off x="5189220" y="1641652"/>
              <a:ext cx="3429000" cy="2466975"/>
              <a:chOff x="5189220" y="1641652"/>
              <a:chExt cx="3429000" cy="2466975"/>
            </a:xfrm>
          </p:grpSpPr>
          <p:pic>
            <p:nvPicPr>
              <p:cNvPr id="3074" name="Picture 2" descr="Estacionamiento png imágenes | PNGWing">
                <a:extLst>
                  <a:ext uri="{FF2B5EF4-FFF2-40B4-BE49-F238E27FC236}">
                    <a16:creationId xmlns:a16="http://schemas.microsoft.com/office/drawing/2014/main" id="{E5BCF29F-F042-4A5C-A103-D363D61C1E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9220" y="1641652"/>
                <a:ext cx="3429000" cy="2466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4" name="Grupo 13">
                <a:extLst>
                  <a:ext uri="{FF2B5EF4-FFF2-40B4-BE49-F238E27FC236}">
                    <a16:creationId xmlns:a16="http://schemas.microsoft.com/office/drawing/2014/main" id="{C3FE5DFB-9F9B-42B4-BFA8-C631AE2D9643}"/>
                  </a:ext>
                </a:extLst>
              </p:cNvPr>
              <p:cNvGrpSpPr/>
              <p:nvPr/>
            </p:nvGrpSpPr>
            <p:grpSpPr>
              <a:xfrm>
                <a:off x="5225215" y="1657234"/>
                <a:ext cx="3355275" cy="2373831"/>
                <a:chOff x="5225215" y="1657234"/>
                <a:chExt cx="3355275" cy="2373831"/>
              </a:xfrm>
            </p:grpSpPr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83441B05-D029-4D4A-8C11-C26699F23DF6}"/>
                    </a:ext>
                  </a:extLst>
                </p:cNvPr>
                <p:cNvSpPr/>
                <p:nvPr/>
              </p:nvSpPr>
              <p:spPr>
                <a:xfrm rot="16200000">
                  <a:off x="5110080" y="3036454"/>
                  <a:ext cx="349651" cy="11938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 sz="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Módulo 15</a:t>
                  </a:r>
                  <a:endParaRPr lang="es-EC" sz="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Rectángulo 14">
                  <a:extLst>
                    <a:ext uri="{FF2B5EF4-FFF2-40B4-BE49-F238E27FC236}">
                      <a16:creationId xmlns:a16="http://schemas.microsoft.com/office/drawing/2014/main" id="{EE1A5C83-BF1D-4A54-B434-6A1883550840}"/>
                    </a:ext>
                  </a:extLst>
                </p:cNvPr>
                <p:cNvSpPr/>
                <p:nvPr/>
              </p:nvSpPr>
              <p:spPr>
                <a:xfrm rot="16200000">
                  <a:off x="5110081" y="3409834"/>
                  <a:ext cx="349651" cy="11938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 sz="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Módulo 14</a:t>
                  </a:r>
                  <a:endParaRPr lang="es-EC" sz="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Rectángulo 15">
                  <a:extLst>
                    <a:ext uri="{FF2B5EF4-FFF2-40B4-BE49-F238E27FC236}">
                      <a16:creationId xmlns:a16="http://schemas.microsoft.com/office/drawing/2014/main" id="{5483A62D-5B49-45A6-A5DC-8CEB3BBDFD42}"/>
                    </a:ext>
                  </a:extLst>
                </p:cNvPr>
                <p:cNvSpPr/>
                <p:nvPr/>
              </p:nvSpPr>
              <p:spPr>
                <a:xfrm rot="16200000">
                  <a:off x="5110080" y="3796549"/>
                  <a:ext cx="349651" cy="11938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 sz="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Módulo 13</a:t>
                  </a:r>
                  <a:endParaRPr lang="es-EC" sz="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Rectángulo 16">
                  <a:extLst>
                    <a:ext uri="{FF2B5EF4-FFF2-40B4-BE49-F238E27FC236}">
                      <a16:creationId xmlns:a16="http://schemas.microsoft.com/office/drawing/2014/main" id="{2AF8A929-F292-4054-B91E-AE206DBBC246}"/>
                    </a:ext>
                  </a:extLst>
                </p:cNvPr>
                <p:cNvSpPr/>
                <p:nvPr/>
              </p:nvSpPr>
              <p:spPr>
                <a:xfrm>
                  <a:off x="5225215" y="1657234"/>
                  <a:ext cx="349651" cy="11938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 sz="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Módulo 1</a:t>
                  </a:r>
                  <a:endParaRPr lang="es-EC" sz="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Rectángulo 17">
                  <a:extLst>
                    <a:ext uri="{FF2B5EF4-FFF2-40B4-BE49-F238E27FC236}">
                      <a16:creationId xmlns:a16="http://schemas.microsoft.com/office/drawing/2014/main" id="{92D16A2F-062C-46E5-8281-0232A0237A70}"/>
                    </a:ext>
                  </a:extLst>
                </p:cNvPr>
                <p:cNvSpPr/>
                <p:nvPr/>
              </p:nvSpPr>
              <p:spPr>
                <a:xfrm>
                  <a:off x="5596256" y="1659139"/>
                  <a:ext cx="343936" cy="11938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 sz="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Módulo 2</a:t>
                  </a:r>
                  <a:endParaRPr lang="es-EC" sz="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Rectángulo 18">
                  <a:extLst>
                    <a:ext uri="{FF2B5EF4-FFF2-40B4-BE49-F238E27FC236}">
                      <a16:creationId xmlns:a16="http://schemas.microsoft.com/office/drawing/2014/main" id="{2371E4EC-EB66-47A3-9261-D65FC80675B3}"/>
                    </a:ext>
                  </a:extLst>
                </p:cNvPr>
                <p:cNvSpPr/>
                <p:nvPr/>
              </p:nvSpPr>
              <p:spPr>
                <a:xfrm>
                  <a:off x="5971107" y="1657234"/>
                  <a:ext cx="349651" cy="11938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 sz="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Módulo 3</a:t>
                  </a:r>
                  <a:endParaRPr lang="es-EC" sz="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Rectángulo 19">
                  <a:extLst>
                    <a:ext uri="{FF2B5EF4-FFF2-40B4-BE49-F238E27FC236}">
                      <a16:creationId xmlns:a16="http://schemas.microsoft.com/office/drawing/2014/main" id="{76AE666E-20FA-4E1C-A8A2-422DED62F465}"/>
                    </a:ext>
                  </a:extLst>
                </p:cNvPr>
                <p:cNvSpPr/>
                <p:nvPr/>
              </p:nvSpPr>
              <p:spPr>
                <a:xfrm>
                  <a:off x="6347228" y="1657234"/>
                  <a:ext cx="349651" cy="11938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 sz="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Módulo 4</a:t>
                  </a:r>
                  <a:endParaRPr lang="es-EC" sz="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Rectángulo 20">
                  <a:extLst>
                    <a:ext uri="{FF2B5EF4-FFF2-40B4-BE49-F238E27FC236}">
                      <a16:creationId xmlns:a16="http://schemas.microsoft.com/office/drawing/2014/main" id="{8477F6D3-88D7-4479-91BE-4975858857E0}"/>
                    </a:ext>
                  </a:extLst>
                </p:cNvPr>
                <p:cNvSpPr/>
                <p:nvPr/>
              </p:nvSpPr>
              <p:spPr>
                <a:xfrm>
                  <a:off x="6728894" y="1657234"/>
                  <a:ext cx="349651" cy="11938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 sz="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Módulo 5</a:t>
                  </a:r>
                  <a:endParaRPr lang="es-EC" sz="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Rectángulo 23">
                  <a:extLst>
                    <a:ext uri="{FF2B5EF4-FFF2-40B4-BE49-F238E27FC236}">
                      <a16:creationId xmlns:a16="http://schemas.microsoft.com/office/drawing/2014/main" id="{45319CA6-8F82-4CAF-9A43-DAD9A9096BC2}"/>
                    </a:ext>
                  </a:extLst>
                </p:cNvPr>
                <p:cNvSpPr/>
                <p:nvPr/>
              </p:nvSpPr>
              <p:spPr>
                <a:xfrm>
                  <a:off x="7104380" y="1657234"/>
                  <a:ext cx="349651" cy="11938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 sz="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Módulo 6</a:t>
                  </a:r>
                  <a:endParaRPr lang="es-EC" sz="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Rectángulo 24">
                  <a:extLst>
                    <a:ext uri="{FF2B5EF4-FFF2-40B4-BE49-F238E27FC236}">
                      <a16:creationId xmlns:a16="http://schemas.microsoft.com/office/drawing/2014/main" id="{6A28ADB3-FFEB-476A-BF19-15CADCE78D81}"/>
                    </a:ext>
                  </a:extLst>
                </p:cNvPr>
                <p:cNvSpPr/>
                <p:nvPr/>
              </p:nvSpPr>
              <p:spPr>
                <a:xfrm>
                  <a:off x="7479866" y="1657234"/>
                  <a:ext cx="349651" cy="11938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 sz="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Módulo 7</a:t>
                  </a:r>
                  <a:endParaRPr lang="es-EC" sz="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Rectángulo 25">
                  <a:extLst>
                    <a:ext uri="{FF2B5EF4-FFF2-40B4-BE49-F238E27FC236}">
                      <a16:creationId xmlns:a16="http://schemas.microsoft.com/office/drawing/2014/main" id="{10D3A08C-AEAC-46CF-ACE0-F9BEA900EF23}"/>
                    </a:ext>
                  </a:extLst>
                </p:cNvPr>
                <p:cNvSpPr/>
                <p:nvPr/>
              </p:nvSpPr>
              <p:spPr>
                <a:xfrm>
                  <a:off x="7855352" y="1657234"/>
                  <a:ext cx="349651" cy="11938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 sz="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Módulo 8</a:t>
                  </a:r>
                  <a:endParaRPr lang="es-EC" sz="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Rectángulo 26">
                  <a:extLst>
                    <a:ext uri="{FF2B5EF4-FFF2-40B4-BE49-F238E27FC236}">
                      <a16:creationId xmlns:a16="http://schemas.microsoft.com/office/drawing/2014/main" id="{BF65EB54-12BD-4C0D-AFE9-17CCF2A2C699}"/>
                    </a:ext>
                  </a:extLst>
                </p:cNvPr>
                <p:cNvSpPr/>
                <p:nvPr/>
              </p:nvSpPr>
              <p:spPr>
                <a:xfrm>
                  <a:off x="8230838" y="1657234"/>
                  <a:ext cx="349651" cy="11938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 sz="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Módulo 9</a:t>
                  </a:r>
                  <a:endParaRPr lang="es-EC" sz="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Rectángulo 27">
                  <a:extLst>
                    <a:ext uri="{FF2B5EF4-FFF2-40B4-BE49-F238E27FC236}">
                      <a16:creationId xmlns:a16="http://schemas.microsoft.com/office/drawing/2014/main" id="{21C4A8BC-AB60-4412-9015-3646E3D1AF9A}"/>
                    </a:ext>
                  </a:extLst>
                </p:cNvPr>
                <p:cNvSpPr/>
                <p:nvPr/>
              </p:nvSpPr>
              <p:spPr>
                <a:xfrm rot="5400000">
                  <a:off x="8345974" y="3036453"/>
                  <a:ext cx="349651" cy="11938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 sz="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Módulo 10</a:t>
                  </a:r>
                  <a:endParaRPr lang="es-EC" sz="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Rectángulo 28">
                  <a:extLst>
                    <a:ext uri="{FF2B5EF4-FFF2-40B4-BE49-F238E27FC236}">
                      <a16:creationId xmlns:a16="http://schemas.microsoft.com/office/drawing/2014/main" id="{9DEA6D1D-3ABA-42A7-9CFC-E92E7B52E7F4}"/>
                    </a:ext>
                  </a:extLst>
                </p:cNvPr>
                <p:cNvSpPr/>
                <p:nvPr/>
              </p:nvSpPr>
              <p:spPr>
                <a:xfrm rot="5400000">
                  <a:off x="8345973" y="3409834"/>
                  <a:ext cx="349651" cy="11938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 sz="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Módulo 11</a:t>
                  </a:r>
                  <a:endParaRPr lang="es-EC" sz="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Rectángulo 29">
                  <a:extLst>
                    <a:ext uri="{FF2B5EF4-FFF2-40B4-BE49-F238E27FC236}">
                      <a16:creationId xmlns:a16="http://schemas.microsoft.com/office/drawing/2014/main" id="{AE1552FA-01D7-46C9-B032-DF759603F2BE}"/>
                    </a:ext>
                  </a:extLst>
                </p:cNvPr>
                <p:cNvSpPr/>
                <p:nvPr/>
              </p:nvSpPr>
              <p:spPr>
                <a:xfrm rot="5400000">
                  <a:off x="8345972" y="3796550"/>
                  <a:ext cx="349651" cy="11938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 sz="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Módulo 12</a:t>
                  </a:r>
                  <a:endParaRPr lang="es-EC" sz="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1FB404CE-70BF-40BF-8105-2ADE08DEF9A8}"/>
                </a:ext>
              </a:extLst>
            </p:cNvPr>
            <p:cNvSpPr txBox="1"/>
            <p:nvPr/>
          </p:nvSpPr>
          <p:spPr>
            <a:xfrm>
              <a:off x="5101490" y="4124209"/>
              <a:ext cx="35670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Distribución de los módulos en un parqueadero</a:t>
              </a: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(SOLO ES ILUSTRATIVO)</a:t>
              </a: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Dentro del </a:t>
              </a:r>
              <a:r>
                <a:rPr lang="es-EC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parqueadero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del INTESUD </a:t>
              </a:r>
              <a:r>
                <a:rPr lang="es-EC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alrededor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de 8 </a:t>
              </a:r>
              <a:r>
                <a:rPr lang="es-ES_tradnl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módulos</a:t>
              </a:r>
              <a:endParaRPr lang="es-EC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14B13F13-BE62-468F-89D7-B6C385660216}"/>
              </a:ext>
            </a:extLst>
          </p:cNvPr>
          <p:cNvGrpSpPr/>
          <p:nvPr/>
        </p:nvGrpSpPr>
        <p:grpSpPr>
          <a:xfrm>
            <a:off x="7942451" y="2096491"/>
            <a:ext cx="1488293" cy="2182174"/>
            <a:chOff x="6277719" y="1962441"/>
            <a:chExt cx="1488293" cy="2182174"/>
          </a:xfrm>
        </p:grpSpPr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21E0C3E4-B190-42D3-90F0-C3DE90388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30779" y="2492397"/>
              <a:ext cx="2182174" cy="1122261"/>
            </a:xfrm>
            <a:prstGeom prst="rect">
              <a:avLst/>
            </a:prstGeom>
          </p:spPr>
        </p:pic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842BBA2D-576D-4629-B5B3-2FA2E393F93E}"/>
                </a:ext>
              </a:extLst>
            </p:cNvPr>
            <p:cNvSpPr txBox="1"/>
            <p:nvPr/>
          </p:nvSpPr>
          <p:spPr>
            <a:xfrm>
              <a:off x="6277719" y="3840160"/>
              <a:ext cx="1488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EspServer</a:t>
              </a:r>
            </a:p>
          </p:txBody>
        </p:sp>
      </p:grpSp>
      <p:sp>
        <p:nvSpPr>
          <p:cNvPr id="38" name="Abrir llave 37">
            <a:extLst>
              <a:ext uri="{FF2B5EF4-FFF2-40B4-BE49-F238E27FC236}">
                <a16:creationId xmlns:a16="http://schemas.microsoft.com/office/drawing/2014/main" id="{6871BBCA-0432-402C-B27B-B6E00E2A3E09}"/>
              </a:ext>
            </a:extLst>
          </p:cNvPr>
          <p:cNvSpPr/>
          <p:nvPr/>
        </p:nvSpPr>
        <p:spPr>
          <a:xfrm rot="10800000">
            <a:off x="7787176" y="1491949"/>
            <a:ext cx="310547" cy="3374249"/>
          </a:xfrm>
          <a:prstGeom prst="leftBrace">
            <a:avLst>
              <a:gd name="adj1" fmla="val 51482"/>
              <a:gd name="adj2" fmla="val 498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>
              <a:solidFill>
                <a:sysClr val="windowText" lastClr="000000"/>
              </a:solidFill>
            </a:endParaRPr>
          </a:p>
        </p:txBody>
      </p:sp>
      <p:sp>
        <p:nvSpPr>
          <p:cNvPr id="39" name="Abrir llave 38">
            <a:extLst>
              <a:ext uri="{FF2B5EF4-FFF2-40B4-BE49-F238E27FC236}">
                <a16:creationId xmlns:a16="http://schemas.microsoft.com/office/drawing/2014/main" id="{F2DC76EE-4A05-4218-95AC-C4A5CD109D32}"/>
              </a:ext>
            </a:extLst>
          </p:cNvPr>
          <p:cNvSpPr/>
          <p:nvPr/>
        </p:nvSpPr>
        <p:spPr>
          <a:xfrm>
            <a:off x="9237231" y="2054493"/>
            <a:ext cx="310547" cy="2266167"/>
          </a:xfrm>
          <a:prstGeom prst="leftBrace">
            <a:avLst>
              <a:gd name="adj1" fmla="val 51482"/>
              <a:gd name="adj2" fmla="val 498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>
              <a:solidFill>
                <a:sysClr val="windowText" lastClr="000000"/>
              </a:solidFill>
            </a:endParaRP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1B38186C-1872-4FF0-A0F2-F19422344F2D}"/>
              </a:ext>
            </a:extLst>
          </p:cNvPr>
          <p:cNvGrpSpPr/>
          <p:nvPr/>
        </p:nvGrpSpPr>
        <p:grpSpPr>
          <a:xfrm>
            <a:off x="9346495" y="2430499"/>
            <a:ext cx="1122262" cy="1458375"/>
            <a:chOff x="4563405" y="3405617"/>
            <a:chExt cx="1488293" cy="1644651"/>
          </a:xfrm>
        </p:grpSpPr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278FB573-26EA-4E66-9EE6-E4DA77F2E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050" y="3405617"/>
              <a:ext cx="1268277" cy="1268277"/>
            </a:xfrm>
            <a:prstGeom prst="rect">
              <a:avLst/>
            </a:prstGeom>
          </p:spPr>
        </p:pic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FB1B7D44-4A0D-4ADA-AA8E-C2C1D337C410}"/>
                </a:ext>
              </a:extLst>
            </p:cNvPr>
            <p:cNvSpPr txBox="1"/>
            <p:nvPr/>
          </p:nvSpPr>
          <p:spPr>
            <a:xfrm>
              <a:off x="4563405" y="4588603"/>
              <a:ext cx="1488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Router del parqueadero</a:t>
              </a:r>
              <a:endParaRPr lang="es-EC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Abrir llave 42">
            <a:extLst>
              <a:ext uri="{FF2B5EF4-FFF2-40B4-BE49-F238E27FC236}">
                <a16:creationId xmlns:a16="http://schemas.microsoft.com/office/drawing/2014/main" id="{2CA786A0-5E81-4440-9937-05FE92B685E9}"/>
              </a:ext>
            </a:extLst>
          </p:cNvPr>
          <p:cNvSpPr/>
          <p:nvPr/>
        </p:nvSpPr>
        <p:spPr>
          <a:xfrm>
            <a:off x="10428687" y="2137885"/>
            <a:ext cx="310547" cy="2266167"/>
          </a:xfrm>
          <a:prstGeom prst="leftBrace">
            <a:avLst>
              <a:gd name="adj1" fmla="val 51482"/>
              <a:gd name="adj2" fmla="val 498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>
              <a:solidFill>
                <a:sysClr val="windowText" lastClr="000000"/>
              </a:solidFill>
            </a:endParaRP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78AA56AC-474B-472B-8C76-D80066355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286" y="2253435"/>
            <a:ext cx="1294782" cy="917137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98B5F5B9-A724-4316-9551-7A258422AE94}"/>
              </a:ext>
            </a:extLst>
          </p:cNvPr>
          <p:cNvSpPr txBox="1"/>
          <p:nvPr/>
        </p:nvSpPr>
        <p:spPr>
          <a:xfrm>
            <a:off x="10589598" y="3140980"/>
            <a:ext cx="1649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Cualquier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dispositivo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conectado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la </a:t>
            </a:r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misma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 que el EspServer</a:t>
            </a:r>
          </a:p>
          <a:p>
            <a:pPr algn="ctr"/>
            <a:endParaRPr lang="es-EC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C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http://EspServer.local</a:t>
            </a:r>
            <a:endParaRPr lang="es-EC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6268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198</Words>
  <Application>Microsoft Office PowerPoint</Application>
  <PresentationFormat>Panorámica</PresentationFormat>
  <Paragraphs>64</Paragraphs>
  <Slides>3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Emmanuel Requena</dc:creator>
  <cp:lastModifiedBy>Emmanuel Requena</cp:lastModifiedBy>
  <cp:revision>28</cp:revision>
  <dcterms:created xsi:type="dcterms:W3CDTF">2024-06-12T15:12:57Z</dcterms:created>
  <dcterms:modified xsi:type="dcterms:W3CDTF">2024-06-13T01:51:19Z</dcterms:modified>
</cp:coreProperties>
</file>